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9" r:id="rId2"/>
    <p:sldId id="261" r:id="rId3"/>
    <p:sldId id="299" r:id="rId4"/>
    <p:sldId id="293" r:id="rId5"/>
    <p:sldId id="283" r:id="rId6"/>
    <p:sldId id="280" r:id="rId7"/>
    <p:sldId id="282" r:id="rId8"/>
    <p:sldId id="316" r:id="rId9"/>
    <p:sldId id="278" r:id="rId10"/>
    <p:sldId id="309" r:id="rId11"/>
    <p:sldId id="285" r:id="rId12"/>
    <p:sldId id="286" r:id="rId13"/>
    <p:sldId id="291" r:id="rId1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Lin" initials="ML" lastIdx="2" clrIdx="0">
    <p:extLst>
      <p:ext uri="{19B8F6BF-5375-455C-9EA6-DF929625EA0E}">
        <p15:presenceInfo xmlns:p15="http://schemas.microsoft.com/office/powerpoint/2012/main" userId="S-1-5-21-3260693752-3749126644-3629324371-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6D6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4" autoAdjust="0"/>
    <p:restoredTop sz="77986" autoAdjust="0"/>
  </p:normalViewPr>
  <p:slideViewPr>
    <p:cSldViewPr snapToGrid="0" snapToObjects="1">
      <p:cViewPr varScale="1">
        <p:scale>
          <a:sx n="89" d="100"/>
          <a:sy n="89" d="100"/>
        </p:scale>
        <p:origin x="1578" y="90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8D500-577B-9241-A369-12018E38D37C}" type="datetimeFigureOut">
              <a:rPr lang="en-US" smtClean="0"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14337-28FE-AF41-B30E-D1F0BE6D85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38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63A02-A5E1-464F-A4A4-F75390C70E2A}" type="datetimeFigureOut">
              <a:rPr lang="en-US" smtClean="0"/>
              <a:t>6/11/2019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0CF76-D031-C743-8B2C-65DD4327D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5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47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57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a placeholder, in case you want to show this graphic.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8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04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Ray – two slides to explain these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4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92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findings:</a:t>
            </a:r>
          </a:p>
          <a:p>
            <a:r>
              <a:rPr lang="en-US" dirty="0"/>
              <a:t>• All three options improve operations </a:t>
            </a:r>
          </a:p>
          <a:p>
            <a:r>
              <a:rPr lang="en-US" dirty="0"/>
              <a:t>• The longer the ramp-to-ramp lane, the greater the benefits</a:t>
            </a:r>
          </a:p>
          <a:p>
            <a:r>
              <a:rPr lang="en-US" dirty="0"/>
              <a:t>• The alternatives with less congestion offer greater reliability </a:t>
            </a:r>
          </a:p>
          <a:p>
            <a:r>
              <a:rPr lang="en-US" dirty="0"/>
              <a:t>improvements</a:t>
            </a:r>
          </a:p>
          <a:p>
            <a:r>
              <a:rPr lang="en-US" dirty="0"/>
              <a:t>• Adding a second exit lane in Option C resolves weaving conflicts</a:t>
            </a:r>
          </a:p>
          <a:p>
            <a:r>
              <a:rPr lang="en-US" dirty="0"/>
              <a:t>• Project costs and potential for environmental impacts mostly come </a:t>
            </a:r>
          </a:p>
          <a:p>
            <a:r>
              <a:rPr lang="en-US" dirty="0"/>
              <a:t>from making the Boone Bridge wider and more stable (the same in </a:t>
            </a:r>
          </a:p>
          <a:p>
            <a:r>
              <a:rPr lang="en-US" dirty="0"/>
              <a:t>all options)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2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0CF76-D031-C743-8B2C-65DD4327DA0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0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5345" y="5656709"/>
            <a:ext cx="8453057" cy="788890"/>
          </a:xfrm>
        </p:spPr>
        <p:txBody>
          <a:bodyPr anchor="b" anchorCtr="0"/>
          <a:lstStyle>
            <a:lvl1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75345" y="5202277"/>
            <a:ext cx="8453057" cy="454439"/>
          </a:xfrm>
          <a:solidFill>
            <a:srgbClr val="4E8B9C"/>
          </a:solidFill>
        </p:spPr>
        <p:txBody>
          <a:bodyPr anchor="b" anchorCtr="0"/>
          <a:lstStyle>
            <a:lvl1pPr marL="0" indent="0">
              <a:spcBef>
                <a:spcPts val="300"/>
              </a:spcBef>
              <a:buNone/>
              <a:defRPr sz="1600" b="0" i="0">
                <a:solidFill>
                  <a:schemeClr val="accent1"/>
                </a:solidFill>
                <a:latin typeface="HelveticaNeueLT Std Med Cn"/>
                <a:cs typeface="HelveticaNeueLT Std Med C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74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42729" y="1969688"/>
            <a:ext cx="5444771" cy="1804951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64691" y="1969681"/>
            <a:ext cx="5475472" cy="4140200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42729" y="4245829"/>
            <a:ext cx="5444771" cy="1889801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E76E7-A220-6B43-A260-17D9949BFEFF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64691" y="1588721"/>
            <a:ext cx="5475472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HelveticaNeueLT Std Thin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341476" y="1589986"/>
            <a:ext cx="5464181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b="0" i="0">
                <a:solidFill>
                  <a:srgbClr val="FFFFFF"/>
                </a:solidFill>
                <a:latin typeface="HelveticaNeueLT Std Thin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323320" y="3864341"/>
            <a:ext cx="5464181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b="0" i="0">
                <a:solidFill>
                  <a:srgbClr val="FFFFFF"/>
                </a:solidFill>
                <a:latin typeface="HelveticaNeueLT Std Thin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096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4692" y="1985963"/>
            <a:ext cx="11140965" cy="18712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2" y="4392413"/>
            <a:ext cx="11140965" cy="1843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9059338" y="6423032"/>
            <a:ext cx="274632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4BCE0-13AD-6748-905C-B145CE71A07C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64692" y="1605001"/>
            <a:ext cx="11140965" cy="322729"/>
          </a:xfrm>
          <a:prstGeom prst="rect">
            <a:avLst/>
          </a:prstGeo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64633" y="4028816"/>
            <a:ext cx="11140965" cy="322729"/>
          </a:xfrm>
          <a:prstGeom prst="rect">
            <a:avLst/>
          </a:prstGeo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25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70561" y="1985970"/>
            <a:ext cx="5469603" cy="18049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97851" y="1985970"/>
            <a:ext cx="5516988" cy="18049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64693" y="1605001"/>
            <a:ext cx="5476355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97851" y="1600204"/>
            <a:ext cx="5516988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64633" y="3941708"/>
            <a:ext cx="5476421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380919" y="3936336"/>
            <a:ext cx="5536656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670561" y="4316604"/>
            <a:ext cx="5469603" cy="18341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97851" y="4316604"/>
            <a:ext cx="5516988" cy="18341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415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4692" y="1579413"/>
            <a:ext cx="11140965" cy="227955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64692" y="3985866"/>
            <a:ext cx="11140965" cy="22829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7A81-1CE5-DA44-AA7B-53DE352F74DC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76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7205" y="1497493"/>
            <a:ext cx="5484265" cy="22800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497489"/>
            <a:ext cx="5478796" cy="474686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6321394" y="3957997"/>
            <a:ext cx="5484265" cy="2286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47F5A-7084-2342-89A0-3F56195882A7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2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9BDFA-AA1C-684B-B61B-BD1683010B04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6317205" y="1497493"/>
            <a:ext cx="5484265" cy="22800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6321394" y="3957997"/>
            <a:ext cx="5484265" cy="2286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21"/>
          </p:nvPr>
        </p:nvSpPr>
        <p:spPr>
          <a:xfrm>
            <a:off x="664638" y="1497493"/>
            <a:ext cx="5484265" cy="22800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22"/>
          </p:nvPr>
        </p:nvSpPr>
        <p:spPr>
          <a:xfrm>
            <a:off x="668827" y="3957997"/>
            <a:ext cx="5484265" cy="22863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29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F3F4C-6B8B-6540-A336-F05B92493A04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64636" y="1615760"/>
            <a:ext cx="11141021" cy="465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4633" y="737141"/>
            <a:ext cx="11110619" cy="584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9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6" y="1990337"/>
            <a:ext cx="11141021" cy="4270299"/>
          </a:xfr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>
                <a:solidFill>
                  <a:schemeClr val="accent1"/>
                </a:solidFill>
              </a:defRPr>
            </a:lvl5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4691" y="1373247"/>
            <a:ext cx="11140964" cy="542413"/>
          </a:xfrm>
        </p:spPr>
        <p:txBody>
          <a:bodyPr tIns="91440"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NeueLT Std Thin"/>
                <a:ea typeface="+mj-ea"/>
                <a:cs typeface="HelveticaNeueLT Std Thin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059333" y="6423032"/>
            <a:ext cx="274632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C4B9-AE4F-2643-8117-F397DFFE504E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4638" y="6423032"/>
            <a:ext cx="816398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766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391" y="1707317"/>
            <a:ext cx="5476775" cy="4468880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1464" y="1707317"/>
            <a:ext cx="5475741" cy="446888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9059338" y="6423032"/>
            <a:ext cx="273787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BB4B3-7567-574B-960B-5E2E0F93B98C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3388" y="6423032"/>
            <a:ext cx="77694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272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391" y="1972273"/>
            <a:ext cx="5476775" cy="4158242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>
                <a:solidFill>
                  <a:schemeClr val="accent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1464" y="1972273"/>
            <a:ext cx="5475741" cy="4158242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3388" y="1595756"/>
            <a:ext cx="5476773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1464" y="1595756"/>
            <a:ext cx="5475741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9059338" y="6423032"/>
            <a:ext cx="273787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BB4B3-7567-574B-960B-5E2E0F93B98C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3388" y="6423032"/>
            <a:ext cx="77694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52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42729" y="1969688"/>
            <a:ext cx="5444771" cy="1804951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64691" y="1969681"/>
            <a:ext cx="5475472" cy="4140200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42729" y="4245829"/>
            <a:ext cx="5444771" cy="1889801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E76E7-A220-6B43-A260-17D9949BFEFF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64691" y="1588721"/>
            <a:ext cx="5475472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HelveticaNeueLT Std Thin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341476" y="1589986"/>
            <a:ext cx="5464181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b="0" i="0">
                <a:solidFill>
                  <a:srgbClr val="FFFFFF"/>
                </a:solidFill>
                <a:latin typeface="HelveticaNeueLT Std Thin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323320" y="3864341"/>
            <a:ext cx="5464181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b="0" i="0">
                <a:solidFill>
                  <a:srgbClr val="FFFFFF"/>
                </a:solidFill>
                <a:latin typeface="HelveticaNeueLT Std Thin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27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70561" y="1985970"/>
            <a:ext cx="5469603" cy="18049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670561" y="4316604"/>
            <a:ext cx="5469603" cy="18341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97851" y="1985970"/>
            <a:ext cx="5516988" cy="18049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97851" y="4316604"/>
            <a:ext cx="5516988" cy="18341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00D0E-D233-534F-BC0B-55841CE64CD0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64693" y="1605001"/>
            <a:ext cx="5476355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97851" y="1600204"/>
            <a:ext cx="5516988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64633" y="3941708"/>
            <a:ext cx="5476421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380919" y="3936336"/>
            <a:ext cx="5536656" cy="322729"/>
          </a:xfrm>
          <a:prstGeom prst="rect">
            <a:avLst/>
          </a:prstGeom>
          <a:solidFill>
            <a:schemeClr val="accent5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65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4692" y="1985963"/>
            <a:ext cx="11140965" cy="18712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2" y="4392413"/>
            <a:ext cx="11140965" cy="1843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9059338" y="6423032"/>
            <a:ext cx="274632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4BCE0-13AD-6748-905C-B145CE71A07C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64692" y="1605001"/>
            <a:ext cx="11140965" cy="322729"/>
          </a:xfrm>
          <a:prstGeom prst="rect">
            <a:avLst/>
          </a:prstGeom>
          <a:solidFill>
            <a:srgbClr val="9C9742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64633" y="4028816"/>
            <a:ext cx="11140965" cy="322729"/>
          </a:xfrm>
          <a:prstGeom prst="rect">
            <a:avLst/>
          </a:prstGeom>
          <a:solidFill>
            <a:srgbClr val="9C9742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n-US" sz="2000" b="0" i="0" kern="1200" dirty="0" smtClean="0">
                <a:solidFill>
                  <a:schemeClr val="bg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05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391" y="1972273"/>
            <a:ext cx="5476775" cy="4158242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1464" y="1972273"/>
            <a:ext cx="5475741" cy="4158242"/>
          </a:xfrm>
        </p:spPr>
        <p:txBody>
          <a:bodyPr>
            <a:normAutofit/>
          </a:bodyPr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1pPr>
            <a:lvl2pPr marL="457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2pPr>
            <a:lvl3pPr marL="6858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3pPr>
            <a:lvl4pPr marL="914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4pPr>
            <a:lvl5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Click to Edit Master Text Styles</a:t>
            </a:r>
          </a:p>
          <a:p>
            <a:pPr marL="4572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Second level</a:t>
            </a:r>
          </a:p>
          <a:p>
            <a:pPr marL="6858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Third level</a:t>
            </a:r>
          </a:p>
          <a:p>
            <a:pPr marL="914400" marR="0" lvl="3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Fourth level</a:t>
            </a:r>
          </a:p>
          <a:p>
            <a:pPr marL="1143000" marR="0" lvl="4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75000"/>
              <a:buFont typeface="Wingdings" charset="0"/>
              <a:buChar char="n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7592"/>
                </a:solidFill>
                <a:effectLst/>
                <a:uLnTx/>
                <a:uFillTx/>
                <a:latin typeface="HelveticaNeueLT Std Thin"/>
                <a:ea typeface="ＭＳ Ｐゴシック" charset="0"/>
                <a:cs typeface="HelveticaNeueLT Std Thin"/>
              </a:rPr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3388" y="1595756"/>
            <a:ext cx="5476773" cy="322729"/>
          </a:xfrm>
          <a:prstGeom prst="rect">
            <a:avLst/>
          </a:prstGeo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1464" y="1595756"/>
            <a:ext cx="5475741" cy="322729"/>
          </a:xfrm>
          <a:prstGeom prst="rect">
            <a:avLst/>
          </a:prstGeom>
          <a:solidFill>
            <a:srgbClr val="003C4D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9059338" y="6423032"/>
            <a:ext cx="273787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BB4B3-7567-574B-960B-5E2E0F93B98C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3388" y="6423032"/>
            <a:ext cx="77694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0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64633" y="480335"/>
            <a:ext cx="11110619" cy="841248"/>
          </a:xfrm>
          <a:prstGeom prst="rect">
            <a:avLst/>
          </a:prstGeom>
          <a:solidFill>
            <a:srgbClr val="4E8B9C"/>
          </a:solidFill>
        </p:spPr>
        <p:txBody>
          <a:bodyPr wrap="square" rtlCol="0" anchor="b" anchorCtr="0">
            <a:normAutofit/>
          </a:bodyPr>
          <a:lstStyle/>
          <a:p>
            <a:pPr algn="ctr"/>
            <a:endParaRPr lang="en-US" sz="3600" b="0" i="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4636" y="1615764"/>
            <a:ext cx="11141021" cy="46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59338" y="6423032"/>
            <a:ext cx="27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CBC62A-5ABD-1040-88EA-F33CA93868B2}" type="datetimeFigureOut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4638" y="6423032"/>
            <a:ext cx="7768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7" y="7"/>
            <a:ext cx="1449385" cy="737141"/>
          </a:xfrm>
          <a:prstGeom prst="rect">
            <a:avLst/>
          </a:prstGeom>
        </p:spPr>
      </p:pic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664633" y="737141"/>
            <a:ext cx="11110619" cy="584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01" r:id="rId2"/>
    <p:sldLayoutId id="2147483702" r:id="rId3"/>
    <p:sldLayoutId id="2147483704" r:id="rId4"/>
    <p:sldLayoutId id="2147483705" r:id="rId5"/>
    <p:sldLayoutId id="2147483718" r:id="rId6"/>
    <p:sldLayoutId id="2147483721" r:id="rId7"/>
    <p:sldLayoutId id="2147483722" r:id="rId8"/>
    <p:sldLayoutId id="2147483723" r:id="rId9"/>
    <p:sldLayoutId id="2147483724" r:id="rId10"/>
    <p:sldLayoutId id="2147483719" r:id="rId11"/>
    <p:sldLayoutId id="2147483703" r:id="rId12"/>
    <p:sldLayoutId id="2147483706" r:id="rId13"/>
    <p:sldLayoutId id="2147483707" r:id="rId14"/>
    <p:sldLayoutId id="2147483708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lang="en-US" sz="3600" b="0" i="0" kern="1200" baseline="0" dirty="0">
          <a:solidFill>
            <a:srgbClr val="FFFFFF"/>
          </a:solidFill>
          <a:latin typeface="Helvetica Neue Thin"/>
          <a:ea typeface="ＭＳ Ｐゴシック" charset="0"/>
          <a:cs typeface="Helvetica Neue Thin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58759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spcBef>
          <a:spcPts val="2000"/>
        </a:spcBef>
        <a:spcAft>
          <a:spcPct val="0"/>
        </a:spcAft>
        <a:buSzPct val="75000"/>
        <a:buFont typeface="Wingdings" charset="0"/>
        <a:buChar char="n"/>
        <a:defRPr sz="2000" b="0" i="0" kern="1200">
          <a:solidFill>
            <a:schemeClr val="accent1"/>
          </a:solidFill>
          <a:latin typeface="HelveticaNeueLT Std Thin"/>
          <a:ea typeface="ＭＳ Ｐゴシック" charset="0"/>
          <a:cs typeface="HelveticaNeueLT Std Thin"/>
        </a:defRPr>
      </a:lvl1pPr>
      <a:lvl2pPr marL="457200" indent="-228600" algn="l" rtl="0" fontAlgn="base">
        <a:spcBef>
          <a:spcPts val="600"/>
        </a:spcBef>
        <a:spcAft>
          <a:spcPct val="0"/>
        </a:spcAft>
        <a:buSzPct val="75000"/>
        <a:buFont typeface="Wingdings" charset="0"/>
        <a:buChar char="n"/>
        <a:defRPr b="0" i="0" kern="1200">
          <a:solidFill>
            <a:schemeClr val="accent1"/>
          </a:solidFill>
          <a:latin typeface="HelveticaNeueLT Std Thin"/>
          <a:ea typeface="ＭＳ Ｐゴシック" charset="0"/>
          <a:cs typeface="HelveticaNeueLT Std Thin"/>
        </a:defRPr>
      </a:lvl2pPr>
      <a:lvl3pPr marL="685800" indent="-228600" algn="l" rtl="0" fontAlgn="base">
        <a:spcBef>
          <a:spcPts val="600"/>
        </a:spcBef>
        <a:spcAft>
          <a:spcPct val="0"/>
        </a:spcAft>
        <a:buSzPct val="75000"/>
        <a:buFont typeface="Wingdings" charset="0"/>
        <a:buChar char="n"/>
        <a:defRPr b="0" i="0" kern="1200">
          <a:solidFill>
            <a:schemeClr val="accent1"/>
          </a:solidFill>
          <a:latin typeface="HelveticaNeueLT Std Thin"/>
          <a:ea typeface="ＭＳ Ｐゴシック" charset="0"/>
          <a:cs typeface="HelveticaNeueLT Std Thin"/>
        </a:defRPr>
      </a:lvl3pPr>
      <a:lvl4pPr marL="914400" indent="-228600" algn="l" rtl="0" fontAlgn="base">
        <a:spcBef>
          <a:spcPts val="600"/>
        </a:spcBef>
        <a:spcAft>
          <a:spcPct val="0"/>
        </a:spcAft>
        <a:buSzPct val="75000"/>
        <a:buFont typeface="Wingdings" charset="0"/>
        <a:buChar char="n"/>
        <a:defRPr b="0" i="0" kern="1200">
          <a:solidFill>
            <a:schemeClr val="accent1"/>
          </a:solidFill>
          <a:latin typeface="HelveticaNeueLT Std Thin"/>
          <a:ea typeface="ＭＳ Ｐゴシック" charset="0"/>
          <a:cs typeface="HelveticaNeueLT Std Thin"/>
        </a:defRPr>
      </a:lvl4pPr>
      <a:lvl5pPr marL="1143000" indent="-228600" algn="l" rtl="0" fontAlgn="base">
        <a:spcBef>
          <a:spcPts val="600"/>
        </a:spcBef>
        <a:spcAft>
          <a:spcPct val="0"/>
        </a:spcAft>
        <a:buSzPct val="75000"/>
        <a:buFont typeface="Wingdings" charset="0"/>
        <a:buChar char="n"/>
        <a:defRPr b="0" i="0" kern="1200">
          <a:solidFill>
            <a:schemeClr val="accent1"/>
          </a:solidFill>
          <a:latin typeface="HelveticaNeueLT Std Thin"/>
          <a:ea typeface="ＭＳ Ｐゴシック" charset="0"/>
          <a:cs typeface="HelveticaNeueLT Std Thin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7BDA10-D9A4-4700-B356-C53600855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16396" r="5615" b="6220"/>
          <a:stretch/>
        </p:blipFill>
        <p:spPr>
          <a:xfrm>
            <a:off x="1464593" y="713643"/>
            <a:ext cx="9305006" cy="50022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8640" y="83479"/>
            <a:ext cx="11110619" cy="105858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Big Data in Freeway Corridor Studies: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I-5/Wilsonville Facility Plan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64593" y="5715938"/>
            <a:ext cx="9305006" cy="454439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Ray Delahanty, WSP | Maggie Lin, DKS Associates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876731" y="5943157"/>
            <a:ext cx="4371841" cy="857384"/>
          </a:xfrm>
          <a:ln w="3175">
            <a:noFill/>
          </a:ln>
        </p:spPr>
        <p:txBody>
          <a:bodyPr anchor="ctr" anchorCtr="0"/>
          <a:lstStyle/>
          <a:p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Shaping a smarter transportation experience. ™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 bwMode="auto">
          <a:xfrm>
            <a:off x="1466284" y="6000616"/>
            <a:ext cx="4371841" cy="857384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300"/>
              </a:spcBef>
              <a:spcAft>
                <a:spcPct val="0"/>
              </a:spcAft>
              <a:buSzPct val="75000"/>
              <a:buFont typeface="Wingdings" charset="0"/>
              <a:buNone/>
              <a:defRPr sz="1400" b="0" i="0" kern="1200">
                <a:solidFill>
                  <a:schemeClr val="accent1"/>
                </a:solidFill>
                <a:latin typeface="HelveticaNeueLT Std Thin"/>
                <a:ea typeface="ＭＳ Ｐゴシック" charset="0"/>
                <a:cs typeface="HelveticaNeueLT Std Thin"/>
              </a:defRPr>
            </a:lvl1pPr>
            <a:lvl2pPr marL="457200" indent="0" algn="l" rtl="0" fontAlgn="base">
              <a:spcBef>
                <a:spcPts val="600"/>
              </a:spcBef>
              <a:spcAft>
                <a:spcPct val="0"/>
              </a:spcAft>
              <a:buSzPct val="75000"/>
              <a:buFont typeface="Wingdings" charset="0"/>
              <a:buNone/>
              <a:defRPr sz="1200" b="0" i="0" kern="1200">
                <a:solidFill>
                  <a:schemeClr val="accent1"/>
                </a:solidFill>
                <a:latin typeface="HelveticaNeueLT Std Thin"/>
                <a:ea typeface="ＭＳ Ｐゴシック" charset="0"/>
                <a:cs typeface="HelveticaNeueLT Std Thin"/>
              </a:defRPr>
            </a:lvl2pPr>
            <a:lvl3pPr marL="914400" indent="0" algn="l" rtl="0" fontAlgn="base">
              <a:spcBef>
                <a:spcPts val="600"/>
              </a:spcBef>
              <a:spcAft>
                <a:spcPct val="0"/>
              </a:spcAft>
              <a:buSzPct val="75000"/>
              <a:buFont typeface="Wingdings" charset="0"/>
              <a:buNone/>
              <a:defRPr sz="1000" b="0" i="0" kern="1200">
                <a:solidFill>
                  <a:schemeClr val="accent1"/>
                </a:solidFill>
                <a:latin typeface="HelveticaNeueLT Std Thin"/>
                <a:ea typeface="ＭＳ Ｐゴシック" charset="0"/>
                <a:cs typeface="HelveticaNeueLT Std Thin"/>
              </a:defRPr>
            </a:lvl3pPr>
            <a:lvl4pPr marL="1371600" indent="0" algn="l" rtl="0" fontAlgn="base">
              <a:spcBef>
                <a:spcPts val="600"/>
              </a:spcBef>
              <a:spcAft>
                <a:spcPct val="0"/>
              </a:spcAft>
              <a:buSzPct val="75000"/>
              <a:buFont typeface="Wingdings" charset="0"/>
              <a:buNone/>
              <a:defRPr sz="900" b="0" i="0" kern="1200">
                <a:solidFill>
                  <a:schemeClr val="accent1"/>
                </a:solidFill>
                <a:latin typeface="HelveticaNeueLT Std Thin"/>
                <a:ea typeface="ＭＳ Ｐゴシック" charset="0"/>
                <a:cs typeface="HelveticaNeueLT Std Thin"/>
              </a:defRPr>
            </a:lvl4pPr>
            <a:lvl5pPr marL="1828800" indent="0" algn="l" rtl="0" fontAlgn="base">
              <a:spcBef>
                <a:spcPts val="600"/>
              </a:spcBef>
              <a:spcAft>
                <a:spcPct val="0"/>
              </a:spcAft>
              <a:buSzPct val="75000"/>
              <a:buFont typeface="Wingdings" charset="0"/>
              <a:buNone/>
              <a:defRPr sz="900" b="0" i="0" kern="1200">
                <a:solidFill>
                  <a:schemeClr val="accent1"/>
                </a:solidFill>
                <a:latin typeface="HelveticaNeueLT Std Thin"/>
                <a:ea typeface="ＭＳ Ｐゴシック" charset="0"/>
                <a:cs typeface="HelveticaNeueLT Std Thin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TRB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AppCon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F1593-6C5D-4C0F-AF36-21A3CDA14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200" y="5010513"/>
            <a:ext cx="1710399" cy="115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3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9B2A8C-5986-4727-8E20-0686DAE23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971" y="1615760"/>
            <a:ext cx="3106548" cy="465301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Data Validation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Does the overall trip distribution match traffic counts?</a:t>
            </a:r>
          </a:p>
          <a:p>
            <a:pPr marL="0" indent="0">
              <a:buNone/>
            </a:pPr>
            <a:r>
              <a:rPr lang="en-US" sz="2800" dirty="0"/>
              <a:t>Analysis Volumes for Alternatives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Post-processed with </a:t>
            </a:r>
            <a:r>
              <a:rPr lang="en-US" sz="2400" dirty="0" err="1">
                <a:solidFill>
                  <a:srgbClr val="FF0000"/>
                </a:solidFill>
              </a:rPr>
              <a:t>StreetLight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93820-6BE5-4CD0-AB67-136C7DD5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the Travel Pattern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E8ECA-873B-4015-84D2-75D52C031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475" y="1380949"/>
            <a:ext cx="2350008" cy="512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FC3EC-B489-41FE-89AE-B4219D26E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029" y="1380948"/>
            <a:ext cx="1780796" cy="53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3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4BF8-1582-47C0-82F7-9070950B5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" y="1006067"/>
            <a:ext cx="11140964" cy="542413"/>
          </a:xfrm>
        </p:spPr>
        <p:txBody>
          <a:bodyPr/>
          <a:lstStyle/>
          <a:p>
            <a:r>
              <a:rPr lang="en-US" dirty="0"/>
              <a:t>How do the alternatives perform? </a:t>
            </a:r>
            <a:r>
              <a:rPr lang="en-US" b="1" dirty="0"/>
              <a:t>HCM Freeway Analysis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93820-6BE5-4CD0-AB67-136C7DD5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F61CB-08EC-48D6-B091-F241B1CC1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"/>
          <a:stretch/>
        </p:blipFill>
        <p:spPr>
          <a:xfrm>
            <a:off x="795416" y="1548479"/>
            <a:ext cx="10611173" cy="46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4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D55557-B340-4789-AA09-3410498B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7" y="734315"/>
            <a:ext cx="8332964" cy="584442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Recommended Solution</a:t>
            </a:r>
          </a:p>
        </p:txBody>
      </p:sp>
      <p:sp>
        <p:nvSpPr>
          <p:cNvPr id="5" name="Title 3">
            <a:extLst/>
          </p:cNvPr>
          <p:cNvSpPr txBox="1">
            <a:spLocks/>
          </p:cNvSpPr>
          <p:nvPr/>
        </p:nvSpPr>
        <p:spPr>
          <a:xfrm>
            <a:off x="548641" y="182880"/>
            <a:ext cx="8885816" cy="5844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600" b="0" i="0" kern="1200" baseline="0" dirty="0">
                <a:solidFill>
                  <a:srgbClr val="FFFFFF"/>
                </a:solidFill>
                <a:latin typeface="Helvetica Neue Thin"/>
                <a:ea typeface="ＭＳ Ｐゴシック" charset="0"/>
                <a:cs typeface="Helvetica Neue Thin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58759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914400"/>
            <a:r>
              <a:rPr lang="en-US" dirty="0"/>
              <a:t>Recommended Solution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F6CE2-1583-4700-A37B-E4A88685F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348" r="64308"/>
          <a:stretch/>
        </p:blipFill>
        <p:spPr>
          <a:xfrm>
            <a:off x="7401755" y="20039"/>
            <a:ext cx="3570514" cy="68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CC802-C789-42AA-A176-FBCCB170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4" y="1001486"/>
            <a:ext cx="9454343" cy="526729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Use of Big Data</a:t>
            </a:r>
          </a:p>
          <a:p>
            <a:pPr lvl="1"/>
            <a:r>
              <a:rPr lang="en-US" sz="2000" dirty="0"/>
              <a:t>Can you handle the truth?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Limitations of HCM analysis</a:t>
            </a:r>
          </a:p>
          <a:p>
            <a:pPr lvl="1"/>
            <a:r>
              <a:rPr lang="en-US" sz="2000" dirty="0"/>
              <a:t>Static demand does not reflect variability</a:t>
            </a:r>
          </a:p>
          <a:p>
            <a:pPr lvl="1"/>
            <a:r>
              <a:rPr lang="en-US" sz="2000" dirty="0"/>
              <a:t>Lane imbalance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Questions?</a:t>
            </a:r>
          </a:p>
          <a:p>
            <a:pPr lvl="1"/>
            <a:r>
              <a:rPr lang="en-US" sz="2000" dirty="0"/>
              <a:t>raymond.delahanty@wsp.com</a:t>
            </a:r>
          </a:p>
          <a:p>
            <a:pPr lvl="1"/>
            <a:r>
              <a:rPr lang="en-US" sz="2000" dirty="0"/>
              <a:t>maggie.lin@dksassociates.com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751AC0-1B96-4221-B942-F8B15E12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Learned</a:t>
            </a:r>
          </a:p>
        </p:txBody>
      </p:sp>
      <p:pic>
        <p:nvPicPr>
          <p:cNvPr id="1026" name="Picture 2" descr="https://media.newyorker.com/photos/590960731c7a8e33fb38c8be/master/w_727,c_limit/Heller-Aaron-Sorkin-Tru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/>
          <a:stretch/>
        </p:blipFill>
        <p:spPr bwMode="auto">
          <a:xfrm>
            <a:off x="7512411" y="1001486"/>
            <a:ext cx="2156052" cy="19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3354" y="2922215"/>
            <a:ext cx="1300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newyorker.com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572E9-A284-4F1E-849A-BB3CD7E27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064" y="5150721"/>
            <a:ext cx="1710399" cy="115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5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87F6-B4E8-4ACA-B711-D2F2F264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Purpose: Regional Context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92D7F-A859-8F45-A5DC-78E2BC096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65" y="767322"/>
            <a:ext cx="7775168" cy="596637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4D86DA-00C4-4CFF-8C5A-7977872D6E2D}"/>
              </a:ext>
            </a:extLst>
          </p:cNvPr>
          <p:cNvSpPr/>
          <p:nvPr/>
        </p:nvSpPr>
        <p:spPr>
          <a:xfrm>
            <a:off x="5665694" y="5464892"/>
            <a:ext cx="559398" cy="1054249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6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BF93F-9ECE-4916-B46C-49A8FB86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134" y="1325304"/>
            <a:ext cx="3858372" cy="46530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Used multiple data sources to understand the corridor performance:</a:t>
            </a:r>
          </a:p>
          <a:p>
            <a:pPr lvl="1"/>
            <a:r>
              <a:rPr lang="en-US" sz="2000" dirty="0"/>
              <a:t>Traditional counts</a:t>
            </a:r>
          </a:p>
          <a:p>
            <a:pPr lvl="1"/>
            <a:r>
              <a:rPr lang="en-US" sz="2000" dirty="0"/>
              <a:t>HERE Data</a:t>
            </a:r>
          </a:p>
          <a:p>
            <a:pPr lvl="1"/>
            <a:r>
              <a:rPr lang="en-US" sz="2000" dirty="0" err="1"/>
              <a:t>StreetLight</a:t>
            </a:r>
            <a:r>
              <a:rPr lang="en-US" sz="2000" dirty="0"/>
              <a:t> Data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84BDFF-BCCE-465B-BAC2-2E445290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82880"/>
            <a:ext cx="8971878" cy="58444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Existing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31D27-ABA8-4AE9-BD15-068E3A746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38" y="118334"/>
            <a:ext cx="2560320" cy="6634213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F6933282-8A29-46ED-96B5-5527C1544BFA}"/>
              </a:ext>
            </a:extLst>
          </p:cNvPr>
          <p:cNvSpPr/>
          <p:nvPr/>
        </p:nvSpPr>
        <p:spPr>
          <a:xfrm>
            <a:off x="6637737" y="2445926"/>
            <a:ext cx="2301188" cy="738337"/>
          </a:xfrm>
          <a:prstGeom prst="borderCallout2">
            <a:avLst>
              <a:gd name="adj1" fmla="val 533"/>
              <a:gd name="adj2" fmla="val 51037"/>
              <a:gd name="adj3" fmla="val -51187"/>
              <a:gd name="adj4" fmla="val 51118"/>
              <a:gd name="adj5" fmla="val -49937"/>
              <a:gd name="adj6" fmla="val 10353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Heavy on-ramp demand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97DB31B9-7166-4C5F-8B2A-72553F58772F}"/>
              </a:ext>
            </a:extLst>
          </p:cNvPr>
          <p:cNvSpPr/>
          <p:nvPr/>
        </p:nvSpPr>
        <p:spPr>
          <a:xfrm>
            <a:off x="6637729" y="3941929"/>
            <a:ext cx="2301195" cy="491191"/>
          </a:xfrm>
          <a:prstGeom prst="borderCallout2">
            <a:avLst>
              <a:gd name="adj1" fmla="val 1229"/>
              <a:gd name="adj2" fmla="val 52439"/>
              <a:gd name="adj3" fmla="val -90756"/>
              <a:gd name="adj4" fmla="val 52053"/>
              <a:gd name="adj5" fmla="val -89518"/>
              <a:gd name="adj6" fmla="val 126438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Lane imbalance</a:t>
            </a:r>
          </a:p>
        </p:txBody>
      </p:sp>
    </p:spTree>
    <p:extLst>
      <p:ext uri="{BB962C8B-B14F-4D97-AF65-F5344CB8AC3E}">
        <p14:creationId xmlns:p14="http://schemas.microsoft.com/office/powerpoint/2010/main" val="350581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DC1921-0B67-4098-882C-A9DB471B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93" y="1505514"/>
            <a:ext cx="11141021" cy="42702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Three-year trend in travel speed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EB5F-3A69-4EA8-98DF-F48507D27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693" y="900627"/>
            <a:ext cx="11140964" cy="542413"/>
          </a:xfrm>
        </p:spPr>
        <p:txBody>
          <a:bodyPr/>
          <a:lstStyle/>
          <a:p>
            <a:r>
              <a:rPr lang="en-US" dirty="0"/>
              <a:t>Increasing congestion on the freeway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B3C069-440F-4537-8110-646A136A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BC32B-7F34-4077-9C84-8FA109F4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89" y="2315408"/>
            <a:ext cx="6836763" cy="4277028"/>
          </a:xfrm>
          <a:prstGeom prst="rect">
            <a:avLst/>
          </a:prstGeom>
        </p:spPr>
      </p:pic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E745C4D8-B4DA-423A-837F-3732E321F11D}"/>
              </a:ext>
            </a:extLst>
          </p:cNvPr>
          <p:cNvSpPr/>
          <p:nvPr/>
        </p:nvSpPr>
        <p:spPr>
          <a:xfrm>
            <a:off x="7868337" y="2510472"/>
            <a:ext cx="2301195" cy="491191"/>
          </a:xfrm>
          <a:prstGeom prst="borderCallout2">
            <a:avLst>
              <a:gd name="adj1" fmla="val 16560"/>
              <a:gd name="adj2" fmla="val -386"/>
              <a:gd name="adj3" fmla="val 18750"/>
              <a:gd name="adj4" fmla="val -16667"/>
              <a:gd name="adj5" fmla="val 372596"/>
              <a:gd name="adj6" fmla="val -53075"/>
            </a:avLst>
          </a:prstGeom>
          <a:ln>
            <a:solidFill>
              <a:srgbClr val="92D050"/>
            </a:solidFill>
            <a:tailEnd type="triangle" w="lg" len="lg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Worst average speed in 2015: low 40 mph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06ABBC9E-1686-4975-A994-050E42C15D3F}"/>
              </a:ext>
            </a:extLst>
          </p:cNvPr>
          <p:cNvSpPr/>
          <p:nvPr/>
        </p:nvSpPr>
        <p:spPr>
          <a:xfrm>
            <a:off x="7868330" y="5255222"/>
            <a:ext cx="2195988" cy="491192"/>
          </a:xfrm>
          <a:prstGeom prst="borderCallout2">
            <a:avLst>
              <a:gd name="adj1" fmla="val 20940"/>
              <a:gd name="adj2" fmla="val -5"/>
              <a:gd name="adj3" fmla="val 18750"/>
              <a:gd name="adj4" fmla="val -16667"/>
              <a:gd name="adj5" fmla="val -26487"/>
              <a:gd name="adj6" fmla="val -38215"/>
            </a:avLst>
          </a:prstGeom>
          <a:ln>
            <a:solidFill>
              <a:srgbClr val="FF9900"/>
            </a:solidFill>
            <a:tailEnd type="triangle" w="lg" len="lg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Worst average speed in 2017: low 30 mph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9D83D2-9C0E-4DC2-A51A-F97EB75C4E4B}"/>
              </a:ext>
            </a:extLst>
          </p:cNvPr>
          <p:cNvSpPr/>
          <p:nvPr/>
        </p:nvSpPr>
        <p:spPr>
          <a:xfrm>
            <a:off x="8401385" y="1503634"/>
            <a:ext cx="1954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i="1" dirty="0"/>
              <a:t>Source: HERE data </a:t>
            </a:r>
            <a:br>
              <a:rPr lang="en-US" i="1" dirty="0"/>
            </a:br>
            <a:r>
              <a:rPr lang="en-US" i="1" dirty="0"/>
              <a:t>(ODOT </a:t>
            </a:r>
            <a:r>
              <a:rPr lang="en-US" i="1" dirty="0" err="1"/>
              <a:t>iPeMS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2512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DC1921-0B67-4098-882C-A9DB471B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6" y="1791199"/>
            <a:ext cx="11141021" cy="42702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did we find out from 3-day data collection?</a:t>
            </a:r>
          </a:p>
          <a:p>
            <a:pPr lvl="1"/>
            <a:r>
              <a:rPr lang="en-US" sz="2000" b="1" dirty="0">
                <a:solidFill>
                  <a:srgbClr val="00B0F0"/>
                </a:solidFill>
              </a:rPr>
              <a:t>Demand: </a:t>
            </a:r>
            <a:r>
              <a:rPr lang="en-US" sz="2000" dirty="0"/>
              <a:t>consistent traffic volumes</a:t>
            </a:r>
          </a:p>
          <a:p>
            <a:pPr lvl="1"/>
            <a:r>
              <a:rPr lang="en-US" sz="2000" b="1" dirty="0">
                <a:solidFill>
                  <a:srgbClr val="00B0F0"/>
                </a:solidFill>
              </a:rPr>
              <a:t>Operation:</a:t>
            </a:r>
            <a:r>
              <a:rPr lang="en-US" sz="2000" b="1" dirty="0"/>
              <a:t> </a:t>
            </a:r>
            <a:r>
              <a:rPr lang="en-US" sz="2000" dirty="0"/>
              <a:t>significant variation in travel speed on freeway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EB5F-3A69-4EA8-98DF-F48507D27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693" y="1008054"/>
            <a:ext cx="11140964" cy="542413"/>
          </a:xfrm>
        </p:spPr>
        <p:txBody>
          <a:bodyPr/>
          <a:lstStyle/>
          <a:p>
            <a:r>
              <a:rPr lang="en-US" dirty="0"/>
              <a:t>Unreliable performance on I-5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B3C069-440F-4537-8110-646A136A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54392-D85B-4D00-AF28-CD99794FE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25" y="3092186"/>
            <a:ext cx="5936135" cy="36172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57CF32-B3C5-4E89-993F-607206DEC969}"/>
              </a:ext>
            </a:extLst>
          </p:cNvPr>
          <p:cNvSpPr/>
          <p:nvPr/>
        </p:nvSpPr>
        <p:spPr>
          <a:xfrm>
            <a:off x="8588102" y="5745430"/>
            <a:ext cx="1954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i="1" dirty="0"/>
              <a:t>Source: HERE data </a:t>
            </a:r>
            <a:br>
              <a:rPr lang="en-US" i="1" dirty="0"/>
            </a:br>
            <a:r>
              <a:rPr lang="en-US" i="1" dirty="0"/>
              <a:t>(ODOT </a:t>
            </a:r>
            <a:r>
              <a:rPr lang="en-US" i="1" dirty="0" err="1"/>
              <a:t>iPeMS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477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DC1921-0B67-4098-882C-A9DB471B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032" y="2560334"/>
            <a:ext cx="3186389" cy="3700315"/>
          </a:xfrm>
        </p:spPr>
        <p:txBody>
          <a:bodyPr/>
          <a:lstStyle/>
          <a:p>
            <a:r>
              <a:rPr lang="en-US" dirty="0"/>
              <a:t>High traffic volumes </a:t>
            </a:r>
            <a:br>
              <a:rPr lang="en-US" dirty="0"/>
            </a:br>
            <a:r>
              <a:rPr lang="en-US" dirty="0"/>
              <a:t>during PM peak hour</a:t>
            </a:r>
          </a:p>
          <a:p>
            <a:r>
              <a:rPr lang="en-US" dirty="0"/>
              <a:t>Metered on ramp</a:t>
            </a:r>
          </a:p>
          <a:p>
            <a:r>
              <a:rPr lang="en-US" dirty="0"/>
              <a:t>HCM analysis indicates</a:t>
            </a:r>
          </a:p>
          <a:p>
            <a:pPr lvl="1"/>
            <a:r>
              <a:rPr lang="en-US" sz="2000" dirty="0"/>
              <a:t>Overall congestion in the area</a:t>
            </a:r>
          </a:p>
          <a:p>
            <a:pPr lvl="1"/>
            <a:r>
              <a:rPr lang="en-US" sz="2000" dirty="0"/>
              <a:t>May not reflect observed lane utilization*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EB5F-3A69-4EA8-98DF-F48507D27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4972" y="1338201"/>
            <a:ext cx="2804753" cy="542413"/>
          </a:xfrm>
        </p:spPr>
        <p:txBody>
          <a:bodyPr/>
          <a:lstStyle/>
          <a:p>
            <a:r>
              <a:rPr lang="en-US" dirty="0"/>
              <a:t>HCM Performance Evaluation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B3C069-440F-4537-8110-646A136A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3BA24-7C66-4875-B11B-694EE110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714" y="854461"/>
            <a:ext cx="1983616" cy="6001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CB11E-DE69-4A7B-B548-1CC7E72AA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481" y="846750"/>
            <a:ext cx="3278462" cy="60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1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DC1921-0B67-4098-882C-A9DB471B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28" y="2930186"/>
            <a:ext cx="2366010" cy="18257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Southbound</a:t>
            </a:r>
            <a:br>
              <a:rPr lang="en-US" dirty="0"/>
            </a:br>
            <a:r>
              <a:rPr lang="en-US" dirty="0"/>
              <a:t>auxiliary lane options over the Boone Bridge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B3C069-440F-4537-8110-646A136A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Alternatives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60F8D-C254-4FAA-87AB-116C05517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142" y="767322"/>
            <a:ext cx="7151628" cy="60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4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3C069-440F-4537-8110-646A136A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/>
              <a:t>Origin-Destination </a:t>
            </a:r>
            <a:r>
              <a:rPr lang="en-US" dirty="0"/>
              <a:t>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StreetLight</a:t>
            </a:r>
            <a:r>
              <a:rPr lang="en-US" dirty="0"/>
              <a:t> Data</a:t>
            </a:r>
          </a:p>
          <a:p>
            <a:r>
              <a:rPr lang="en-US" dirty="0"/>
              <a:t>GPS-based services</a:t>
            </a:r>
          </a:p>
          <a:p>
            <a:r>
              <a:rPr lang="en-US" dirty="0"/>
              <a:t>Mobile device and GPS data from 23% of US and Canadian adults</a:t>
            </a:r>
          </a:p>
          <a:p>
            <a:r>
              <a:rPr lang="en-US" dirty="0"/>
              <a:t>12% of commercial truck trips</a:t>
            </a:r>
          </a:p>
        </p:txBody>
      </p:sp>
    </p:spTree>
    <p:extLst>
      <p:ext uri="{BB962C8B-B14F-4D97-AF65-F5344CB8AC3E}">
        <p14:creationId xmlns:p14="http://schemas.microsoft.com/office/powerpoint/2010/main" val="218753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4BF8-1582-47C0-82F7-9070950B5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682" y="952593"/>
            <a:ext cx="11140964" cy="542413"/>
          </a:xfrm>
        </p:spPr>
        <p:txBody>
          <a:bodyPr/>
          <a:lstStyle/>
          <a:p>
            <a:r>
              <a:rPr lang="en-US" dirty="0"/>
              <a:t>Using StreetLight Data to Understand OD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93820-6BE5-4CD0-AB67-136C7DD5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110619" cy="584442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the Travel Pattern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5B057-DDFD-48C4-9822-22D60DFF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999" y="1570312"/>
            <a:ext cx="2207056" cy="5199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F64B7-7B66-4810-83DB-637BBC14C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944" y="1570312"/>
            <a:ext cx="2207056" cy="519963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F2851D-A03F-4FF1-8C24-F6C173A05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77261" y="1570312"/>
            <a:ext cx="1837477" cy="5199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6B4C8-42B9-49C0-8582-ABA20D202407}"/>
              </a:ext>
            </a:extLst>
          </p:cNvPr>
          <p:cNvSpPr txBox="1"/>
          <p:nvPr/>
        </p:nvSpPr>
        <p:spPr>
          <a:xfrm>
            <a:off x="4120179" y="3625327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A22ACA-7A63-483E-AC9C-8BBC29C57E01}"/>
              </a:ext>
            </a:extLst>
          </p:cNvPr>
          <p:cNvSpPr txBox="1"/>
          <p:nvPr/>
        </p:nvSpPr>
        <p:spPr>
          <a:xfrm>
            <a:off x="7327476" y="3625326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14844778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Custom 2">
      <a:dk1>
        <a:srgbClr val="292934"/>
      </a:dk1>
      <a:lt1>
        <a:srgbClr val="FFFFFF"/>
      </a:lt1>
      <a:dk2>
        <a:srgbClr val="4E8B9C"/>
      </a:dk2>
      <a:lt2>
        <a:srgbClr val="8CD4E8"/>
      </a:lt2>
      <a:accent1>
        <a:srgbClr val="003C4D"/>
      </a:accent1>
      <a:accent2>
        <a:srgbClr val="4E8B9C"/>
      </a:accent2>
      <a:accent3>
        <a:srgbClr val="B5AF5B"/>
      </a:accent3>
      <a:accent4>
        <a:srgbClr val="48C8EC"/>
      </a:accent4>
      <a:accent5>
        <a:srgbClr val="9C9742"/>
      </a:accent5>
      <a:accent6>
        <a:srgbClr val="E8DF6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</TotalTime>
  <Words>356</Words>
  <Application>Microsoft Office PowerPoint</Application>
  <PresentationFormat>Widescreen</PresentationFormat>
  <Paragraphs>87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Helvetica Neue Thin</vt:lpstr>
      <vt:lpstr>HelveticaNeueLT Std Med Cn</vt:lpstr>
      <vt:lpstr>HelveticaNeueLT Std Thin</vt:lpstr>
      <vt:lpstr>Wingdings</vt:lpstr>
      <vt:lpstr>Advantage</vt:lpstr>
      <vt:lpstr>Using Big Data in Freeway Corridor Studies: I-5/Wilsonville Facility Plan</vt:lpstr>
      <vt:lpstr>Project Purpose: Regional Context</vt:lpstr>
      <vt:lpstr>Existing Conditions</vt:lpstr>
      <vt:lpstr>Existing Conditions</vt:lpstr>
      <vt:lpstr>Existing Conditions</vt:lpstr>
      <vt:lpstr>Existing Conditions</vt:lpstr>
      <vt:lpstr>Proposed Alternatives</vt:lpstr>
      <vt:lpstr>Origin-Destination Analysis</vt:lpstr>
      <vt:lpstr>Understanding the Travel Pattern</vt:lpstr>
      <vt:lpstr>Understanding the Travel Pattern</vt:lpstr>
      <vt:lpstr>Future Conditions</vt:lpstr>
      <vt:lpstr>Recommended Solution</vt:lpstr>
      <vt:lpstr>Lessons Learned</vt:lpstr>
    </vt:vector>
  </TitlesOfParts>
  <Company>DKS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Ames</dc:creator>
  <cp:lastModifiedBy>Delahanty, Ray</cp:lastModifiedBy>
  <cp:revision>149</cp:revision>
  <dcterms:created xsi:type="dcterms:W3CDTF">2015-04-22T00:22:01Z</dcterms:created>
  <dcterms:modified xsi:type="dcterms:W3CDTF">2019-06-11T19:15:57Z</dcterms:modified>
</cp:coreProperties>
</file>